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webextensions/webextension1.xml" ContentType="application/vnd.ms-office.webextension+xml"/>
  <Override PartName="/ppt/notesSlides/notesSlide8.xml" ContentType="application/vnd.openxmlformats-officedocument.presentationml.notesSlide+xml"/>
  <Override PartName="/ppt/webextensions/webextension2.xml" ContentType="application/vnd.ms-office.webextension+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3" r:id="rId8"/>
    <p:sldId id="268" r:id="rId9"/>
    <p:sldId id="265" r:id="rId10"/>
    <p:sldId id="266"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Clear Sans Regular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44" autoAdjust="0"/>
    <p:restoredTop sz="87199" autoAdjust="0"/>
  </p:normalViewPr>
  <p:slideViewPr>
    <p:cSldViewPr>
      <p:cViewPr varScale="1">
        <p:scale>
          <a:sx n="35" d="100"/>
          <a:sy n="35" d="100"/>
        </p:scale>
        <p:origin x="30" y="3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5" d="100"/>
          <a:sy n="55" d="100"/>
        </p:scale>
        <p:origin x="2880"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3-12-06T09:49:22.861"/>
    </inkml:context>
    <inkml:brush xml:id="br0">
      <inkml:brushProperty name="width" value="0.05292" units="cm"/>
      <inkml:brushProperty name="height" value="0.05292" units="cm"/>
      <inkml:brushProperty name="color" value="#FFFF00"/>
    </inkml:brush>
  </inkml:definitions>
  <inkml:trace contextRef="#ctx0" brushRef="#br0">29801 8591 0,'2800'5695'105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Good morning, everyone, I’m Balaji working as a data analyst. I’m excited to be here to update everyone on the analysis of social buzz. Your inputs and insights are vital in this project, so I’m eager to hear your thoughts as we move forward.</a:t>
            </a:r>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So before we get started let me quickly outline our agenda for today’s presentation. We’ll first take quick recap on our project, then we move on to the problem. And we’ll get to know the analytics team involved in this project. Then I’ll explain the process of analysis of social buzz’s data analysis. And everyone the best part comes after this; we’ll see all the insights gathered from data analysis by our analytics team. Then I’ll summarize the work done until now. And finally, I’ll get questions from everyone.</a:t>
            </a:r>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extLst>
      <p:ext uri="{BB962C8B-B14F-4D97-AF65-F5344CB8AC3E}">
        <p14:creationId xmlns:p14="http://schemas.microsoft.com/office/powerpoint/2010/main" val="2499232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 Id="rId9" Type="http://schemas.openxmlformats.org/officeDocument/2006/relationships/image" Target="../media/image17.svg"/></Relationships>
</file>

<file path=ppt/slides/_rels/slide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microsoft.com/office/2011/relationships/webextension" Target="../webextensions/webextension1.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 Id="rId9" Type="http://schemas.openxmlformats.org/officeDocument/2006/relationships/hyperlink" Target="https://app.powerbi.com/groups/f710eed3-7e9f-4a58-b477-190149c0be63/dashboards/846b60f9-e089-4023-bd45-1469ce076cc3?ctid=7a13c7cd-2120-483f-9e0f-5baf98076b1b&amp;pbi_source=linkShare"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png"/><Relationship Id="rId7" Type="http://schemas.microsoft.com/office/2011/relationships/webextension" Target="../webextensions/webextension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 Id="rId9" Type="http://schemas.openxmlformats.org/officeDocument/2006/relationships/hyperlink" Target="https://app.powerbi.com/groups/f710eed3-7e9f-4a58-b477-190149c0be63/dashboards/846b60f9-e089-4023-bd45-1469ce076cc3?ctid=7a13c7cd-2120-483f-9e0f-5baf98076b1b&amp;pbi_source=linkShar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8.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4.jpeg"/><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txBody>
          <a:bodyPr/>
          <a:lstStyle/>
          <a:p>
            <a:endParaRPr lang="en-IN"/>
          </a:p>
        </p:txBody>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264200" y="3552628"/>
            <a:ext cx="5482998" cy="2846933"/>
          </a:xfrm>
          <a:prstGeom prst="rect">
            <a:avLst/>
          </a:prstGeom>
        </p:spPr>
        <p:txBody>
          <a:bodyPr lIns="0" tIns="0" rIns="0" bIns="0" rtlCol="0" anchor="t">
            <a:spAutoFit/>
          </a:bodyPr>
          <a:lstStyle/>
          <a:p>
            <a:pPr algn="ctr">
              <a:lnSpc>
                <a:spcPts val="11059"/>
              </a:lnSpc>
            </a:pPr>
            <a:r>
              <a:rPr lang="en-US" sz="8800" spc="-105" dirty="0">
                <a:solidFill>
                  <a:srgbClr val="FFFFFF"/>
                </a:solidFill>
                <a:latin typeface="Graphik Regular" panose="020B0503030202060203" pitchFamily="34" charset="0"/>
              </a:rPr>
              <a:t>Social Buzz - Analysis</a:t>
            </a:r>
          </a:p>
        </p:txBody>
      </p:sp>
    </p:spTree>
  </p:cSld>
  <p:clrMapOvr>
    <a:masterClrMapping/>
  </p:clrMapOvr>
  <mc:AlternateContent xmlns:mc="http://schemas.openxmlformats.org/markup-compatibility/2006" xmlns:p14="http://schemas.microsoft.com/office/powerpoint/2010/main">
    <mc:Choice Requires="p14">
      <p:transition spd="slow" p14:dur="2000" advTm="426"/>
    </mc:Choice>
    <mc:Fallback xmlns="">
      <p:transition spd="slow" advTm="42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txBody>
              <a:bodyPr/>
              <a:lstStyle/>
              <a:p>
                <a:endParaRPr lang="en-IN"/>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2000" spc="-19" dirty="0">
                  <a:solidFill>
                    <a:srgbClr val="000000"/>
                  </a:solidFill>
                  <a:latin typeface="Graphik Regular" panose="020B0503030202060203" pitchFamily="34" charset="0"/>
                </a:rPr>
                <a:t>Project recap</a:t>
              </a:r>
            </a:p>
            <a:p>
              <a:pPr>
                <a:lnSpc>
                  <a:spcPts val="2660"/>
                </a:lnSpc>
              </a:pPr>
              <a:r>
                <a:rPr lang="en-US" sz="2000" spc="-19" dirty="0">
                  <a:solidFill>
                    <a:srgbClr val="000000"/>
                  </a:solidFill>
                  <a:latin typeface="Graphik Regular" panose="020B0503030202060203" pitchFamily="34" charset="0"/>
                </a:rPr>
                <a:t>Problem</a:t>
              </a:r>
            </a:p>
            <a:p>
              <a:pPr>
                <a:lnSpc>
                  <a:spcPts val="2660"/>
                </a:lnSpc>
              </a:pPr>
              <a:r>
                <a:rPr lang="en-US" sz="2000" spc="-19" dirty="0">
                  <a:solidFill>
                    <a:srgbClr val="000000"/>
                  </a:solidFill>
                  <a:latin typeface="Graphik Regular" panose="020B0503030202060203" pitchFamily="34" charset="0"/>
                </a:rPr>
                <a:t>The Analytics team</a:t>
              </a:r>
            </a:p>
            <a:p>
              <a:pPr>
                <a:lnSpc>
                  <a:spcPts val="2660"/>
                </a:lnSpc>
              </a:pPr>
              <a:r>
                <a:rPr lang="en-US" sz="2000" spc="-19" dirty="0">
                  <a:solidFill>
                    <a:srgbClr val="000000"/>
                  </a:solidFill>
                  <a:latin typeface="Graphik Regular" panose="020B0503030202060203" pitchFamily="34" charset="0"/>
                </a:rPr>
                <a:t>Process</a:t>
              </a:r>
            </a:p>
            <a:p>
              <a:pPr>
                <a:lnSpc>
                  <a:spcPts val="2660"/>
                </a:lnSpc>
              </a:pPr>
              <a:r>
                <a:rPr lang="en-US" sz="2000" spc="-19" dirty="0">
                  <a:solidFill>
                    <a:srgbClr val="000000"/>
                  </a:solidFill>
                  <a:latin typeface="Graphik Regular" panose="020B0503030202060203" pitchFamily="34" charset="0"/>
                </a:rPr>
                <a:t>Insights</a:t>
              </a:r>
            </a:p>
            <a:p>
              <a:pPr>
                <a:lnSpc>
                  <a:spcPts val="2660"/>
                </a:lnSpc>
              </a:pPr>
              <a:r>
                <a:rPr lang="en-US" sz="20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mc:AlternateContent xmlns:mc="http://schemas.openxmlformats.org/markup-compatibility/2006" xmlns:p14="http://schemas.microsoft.com/office/powerpoint/2010/main">
        <mc:Choice Requires="p14">
          <p:contentPart p14:bwMode="auto" r:id="rId7">
            <p14:nvContentPartPr>
              <p14:cNvPr id="50" name="Ink 49">
                <a:extLst>
                  <a:ext uri="{FF2B5EF4-FFF2-40B4-BE49-F238E27FC236}">
                    <a16:creationId xmlns:a16="http://schemas.microsoft.com/office/drawing/2014/main" id="{F17959F0-A985-130A-7727-BD646159D640}"/>
                  </a:ext>
                </a:extLst>
              </p14:cNvPr>
              <p14:cNvContentPartPr/>
              <p14:nvPr/>
            </p14:nvContentPartPr>
            <p14:xfrm>
              <a:off x="10728360" y="3092760"/>
              <a:ext cx="1008360" cy="2050560"/>
            </p14:xfrm>
          </p:contentPart>
        </mc:Choice>
        <mc:Fallback xmlns="">
          <p:pic>
            <p:nvPicPr>
              <p:cNvPr id="50" name="Ink 49">
                <a:extLst>
                  <a:ext uri="{FF2B5EF4-FFF2-40B4-BE49-F238E27FC236}">
                    <a16:creationId xmlns:a16="http://schemas.microsoft.com/office/drawing/2014/main" id="{F17959F0-A985-130A-7727-BD646159D640}"/>
                  </a:ext>
                </a:extLst>
              </p:cNvPr>
              <p:cNvPicPr/>
              <p:nvPr/>
            </p:nvPicPr>
            <p:blipFill>
              <a:blip r:embed="rId10"/>
              <a:stretch>
                <a:fillRect/>
              </a:stretch>
            </p:blipFill>
            <p:spPr>
              <a:xfrm>
                <a:off x="10719000" y="3083400"/>
                <a:ext cx="1027080" cy="206928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5245811" y="2005582"/>
            <a:ext cx="11342283" cy="6275834"/>
          </a:xfrm>
          <a:prstGeom prst="rect">
            <a:avLst/>
          </a:prstGeom>
          <a:solidFill>
            <a:schemeClr val="bg1"/>
          </a:solidFill>
        </p:spPr>
        <p:txBody>
          <a:bodyPr/>
          <a:lstStyle/>
          <a:p>
            <a:endParaRPr lang="en-IN"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54646" y="2005584"/>
            <a:ext cx="6453903" cy="6275831"/>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FE8EBF01-5A0D-CFEF-F7B1-6066FD5788F3}"/>
              </a:ext>
            </a:extLst>
          </p:cNvPr>
          <p:cNvSpPr txBox="1"/>
          <p:nvPr/>
        </p:nvSpPr>
        <p:spPr>
          <a:xfrm>
            <a:off x="9422918" y="3866228"/>
            <a:ext cx="6179067" cy="2554545"/>
          </a:xfrm>
          <a:prstGeom prst="rect">
            <a:avLst/>
          </a:prstGeom>
          <a:noFill/>
        </p:spPr>
        <p:txBody>
          <a:bodyPr wrap="square" rtlCol="0">
            <a:spAutoFit/>
          </a:bodyPr>
          <a:lstStyle/>
          <a:p>
            <a:r>
              <a:rPr lang="en-US" sz="2000" dirty="0"/>
              <a:t>Social Buzz is a fast-growing tech Unicorn which needs to adapt quickly to its global scale.</a:t>
            </a:r>
          </a:p>
          <a:p>
            <a:r>
              <a:rPr lang="en-US" sz="2000" dirty="0"/>
              <a:t>Accenture has begun its three-month POC focusing on these tasks:</a:t>
            </a:r>
          </a:p>
          <a:p>
            <a:pPr marL="285750" indent="-285750">
              <a:buFont typeface="Arial" panose="020B0604020202020204" pitchFamily="34" charset="0"/>
              <a:buChar char="•"/>
            </a:pPr>
            <a:r>
              <a:rPr lang="en-US" sz="2000" dirty="0"/>
              <a:t>An audit of their big data practice</a:t>
            </a:r>
          </a:p>
          <a:p>
            <a:pPr marL="285750" indent="-285750">
              <a:buFont typeface="Arial" panose="020B0604020202020204" pitchFamily="34" charset="0"/>
              <a:buChar char="•"/>
            </a:pPr>
            <a:r>
              <a:rPr lang="en-US" sz="2000" dirty="0"/>
              <a:t>Recommendations for a successful IPO</a:t>
            </a:r>
          </a:p>
          <a:p>
            <a:pPr marL="285750" indent="-285750">
              <a:buFont typeface="Arial" panose="020B0604020202020204" pitchFamily="34" charset="0"/>
              <a:buChar char="•"/>
            </a:pPr>
            <a:r>
              <a:rPr lang="en-US" sz="2000" dirty="0"/>
              <a:t>Analysis to find the top 5 most popular content categories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3109"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9D3209CC-ED25-0CEE-1E9E-62EC1CEDAFCC}"/>
              </a:ext>
            </a:extLst>
          </p:cNvPr>
          <p:cNvSpPr txBox="1"/>
          <p:nvPr/>
        </p:nvSpPr>
        <p:spPr>
          <a:xfrm>
            <a:off x="3409317" y="4562408"/>
            <a:ext cx="5320755" cy="369332"/>
          </a:xfrm>
          <a:prstGeom prst="rect">
            <a:avLst/>
          </a:prstGeom>
          <a:noFill/>
        </p:spPr>
        <p:txBody>
          <a:bodyPr wrap="square" rtlCol="0">
            <a:spAutoFit/>
          </a:bodyPr>
          <a:lstStyle/>
          <a:p>
            <a:r>
              <a:rPr lang="en-US" dirty="0"/>
              <a:t>     </a:t>
            </a:r>
            <a:endParaRPr lang="en-IN" dirty="0"/>
          </a:p>
        </p:txBody>
      </p:sp>
      <p:sp>
        <p:nvSpPr>
          <p:cNvPr id="23" name="TextBox 22">
            <a:extLst>
              <a:ext uri="{FF2B5EF4-FFF2-40B4-BE49-F238E27FC236}">
                <a16:creationId xmlns:a16="http://schemas.microsoft.com/office/drawing/2014/main" id="{2BC5B3C2-E2E5-1DD2-35A1-4C267BFFF463}"/>
              </a:ext>
            </a:extLst>
          </p:cNvPr>
          <p:cNvSpPr txBox="1"/>
          <p:nvPr/>
        </p:nvSpPr>
        <p:spPr>
          <a:xfrm>
            <a:off x="3141012" y="4761658"/>
            <a:ext cx="6002988" cy="3785652"/>
          </a:xfrm>
          <a:prstGeom prst="rect">
            <a:avLst/>
          </a:prstGeom>
          <a:noFill/>
        </p:spPr>
        <p:txBody>
          <a:bodyPr wrap="square" rtlCol="0">
            <a:spAutoFit/>
          </a:bodyPr>
          <a:lstStyle/>
          <a:p>
            <a:r>
              <a:rPr lang="en-US" sz="2800" dirty="0">
                <a:solidFill>
                  <a:schemeClr val="bg1"/>
                </a:solidFill>
              </a:rPr>
              <a:t>Over 1,00,000 pieces of content with multiples unstructured data types per day.</a:t>
            </a:r>
          </a:p>
          <a:p>
            <a:endParaRPr lang="en-US" sz="2800" dirty="0">
              <a:solidFill>
                <a:schemeClr val="bg1"/>
              </a:solidFill>
            </a:endParaRPr>
          </a:p>
          <a:p>
            <a:r>
              <a:rPr lang="en-US" sz="2800" dirty="0">
                <a:solidFill>
                  <a:schemeClr val="bg1"/>
                </a:solidFill>
              </a:rPr>
              <a:t>3,65,00,000 pieces of content per year!</a:t>
            </a:r>
          </a:p>
          <a:p>
            <a:endParaRPr lang="en-US" sz="2000" dirty="0">
              <a:solidFill>
                <a:schemeClr val="bg1"/>
              </a:solidFill>
            </a:endParaRPr>
          </a:p>
          <a:p>
            <a:r>
              <a:rPr lang="en-US" sz="2000" dirty="0">
                <a:solidFill>
                  <a:schemeClr val="bg1"/>
                </a:solidFill>
              </a:rPr>
              <a:t>But to capitalize on it when there is so much?</a:t>
            </a:r>
          </a:p>
          <a:p>
            <a:endParaRPr lang="en-US" sz="2000" dirty="0">
              <a:solidFill>
                <a:schemeClr val="bg1"/>
              </a:solidFill>
            </a:endParaRPr>
          </a:p>
          <a:p>
            <a:r>
              <a:rPr lang="en-US" sz="2000" dirty="0">
                <a:solidFill>
                  <a:schemeClr val="bg1"/>
                </a:solidFill>
              </a:rPr>
              <a:t>Analysis to find the top 5 most popular content categories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txBody>
          <a:bodyPr/>
          <a:lstStyle/>
          <a:p>
            <a:endParaRPr lang="en-IN"/>
          </a:p>
        </p:txBody>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txBody>
            <a:bodyPr/>
            <a:lstStyle/>
            <a:p>
              <a:endParaRPr lang="en-IN"/>
            </a:p>
          </p:txBody>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8899775E-31D0-177B-5A77-F87A92DD4B81}"/>
              </a:ext>
            </a:extLst>
          </p:cNvPr>
          <p:cNvSpPr txBox="1"/>
          <p:nvPr/>
        </p:nvSpPr>
        <p:spPr>
          <a:xfrm>
            <a:off x="14396144" y="1708133"/>
            <a:ext cx="3608077" cy="830997"/>
          </a:xfrm>
          <a:prstGeom prst="rect">
            <a:avLst/>
          </a:prstGeom>
          <a:noFill/>
        </p:spPr>
        <p:txBody>
          <a:bodyPr wrap="square" rtlCol="0">
            <a:spAutoFit/>
          </a:bodyPr>
          <a:lstStyle/>
          <a:p>
            <a:r>
              <a:rPr lang="en-US" sz="2400" b="1" dirty="0"/>
              <a:t>Andrew Fleming</a:t>
            </a:r>
          </a:p>
          <a:p>
            <a:r>
              <a:rPr lang="en-US" sz="2400" dirty="0"/>
              <a:t>Chief Technical Architect</a:t>
            </a:r>
            <a:endParaRPr lang="en-IN" sz="2400" dirty="0"/>
          </a:p>
        </p:txBody>
      </p:sp>
      <p:sp>
        <p:nvSpPr>
          <p:cNvPr id="35" name="TextBox 34">
            <a:extLst>
              <a:ext uri="{FF2B5EF4-FFF2-40B4-BE49-F238E27FC236}">
                <a16:creationId xmlns:a16="http://schemas.microsoft.com/office/drawing/2014/main" id="{44336171-B631-A1DF-C3B7-A11ED3C2C5F9}"/>
              </a:ext>
            </a:extLst>
          </p:cNvPr>
          <p:cNvSpPr txBox="1"/>
          <p:nvPr/>
        </p:nvSpPr>
        <p:spPr>
          <a:xfrm>
            <a:off x="14375123" y="4648115"/>
            <a:ext cx="3608077" cy="830997"/>
          </a:xfrm>
          <a:prstGeom prst="rect">
            <a:avLst/>
          </a:prstGeom>
          <a:noFill/>
        </p:spPr>
        <p:txBody>
          <a:bodyPr wrap="square" rtlCol="0">
            <a:spAutoFit/>
          </a:bodyPr>
          <a:lstStyle/>
          <a:p>
            <a:r>
              <a:rPr lang="en-US" sz="2400" b="1" dirty="0"/>
              <a:t>Marcus Rompton</a:t>
            </a:r>
          </a:p>
          <a:p>
            <a:r>
              <a:rPr lang="en-US" sz="2400" dirty="0"/>
              <a:t>Senior Principle</a:t>
            </a:r>
            <a:endParaRPr lang="en-IN" sz="2400" dirty="0"/>
          </a:p>
        </p:txBody>
      </p:sp>
      <p:sp>
        <p:nvSpPr>
          <p:cNvPr id="36" name="TextBox 35">
            <a:extLst>
              <a:ext uri="{FF2B5EF4-FFF2-40B4-BE49-F238E27FC236}">
                <a16:creationId xmlns:a16="http://schemas.microsoft.com/office/drawing/2014/main" id="{67C74671-1547-5B6A-B4B1-800FADD50FE6}"/>
              </a:ext>
            </a:extLst>
          </p:cNvPr>
          <p:cNvSpPr txBox="1"/>
          <p:nvPr/>
        </p:nvSpPr>
        <p:spPr>
          <a:xfrm>
            <a:off x="14375123" y="7599331"/>
            <a:ext cx="3608077" cy="830997"/>
          </a:xfrm>
          <a:prstGeom prst="rect">
            <a:avLst/>
          </a:prstGeom>
          <a:noFill/>
        </p:spPr>
        <p:txBody>
          <a:bodyPr wrap="square" rtlCol="0">
            <a:spAutoFit/>
          </a:bodyPr>
          <a:lstStyle/>
          <a:p>
            <a:r>
              <a:rPr lang="en-US" sz="2400" b="1" dirty="0"/>
              <a:t>Balaji C R</a:t>
            </a:r>
          </a:p>
          <a:p>
            <a:r>
              <a:rPr lang="en-US" sz="2400" dirty="0"/>
              <a:t>Data Analyst</a:t>
            </a:r>
            <a:endParaRPr lang="en-IN" sz="2400" dirty="0"/>
          </a:p>
        </p:txBody>
      </p:sp>
      <p:pic>
        <p:nvPicPr>
          <p:cNvPr id="80" name="Graphic 79">
            <a:extLst>
              <a:ext uri="{FF2B5EF4-FFF2-40B4-BE49-F238E27FC236}">
                <a16:creationId xmlns:a16="http://schemas.microsoft.com/office/drawing/2014/main" id="{57A0550A-8BA6-712F-8C72-A71C13A1CFF1}"/>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rcRect l="21875" r="21875"/>
          <a:stretch>
            <a:fillRect/>
          </a:stretch>
        </p:blipFill>
        <p:spPr>
          <a:xfrm>
            <a:off x="15078456" y="7077456"/>
            <a:ext cx="3086100" cy="3086100"/>
          </a:xfrm>
          <a:prstGeom prst="ellipse">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a:ln>
                <a:solidFill>
                  <a:schemeClr val="accent1"/>
                </a:solidFill>
              </a:ln>
            </p:spPr>
            <p:txBody>
              <a:bodyPr/>
              <a:lstStyle/>
              <a:p>
                <a:endParaRPr lang="en-IN"/>
              </a:p>
            </p:txBody>
          </p:sp>
        </p:grpSp>
        <p:pic>
          <p:nvPicPr>
            <p:cNvPr id="20" name="Picture 2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188B9FD1-84B7-0407-0557-2E8FD6B1F615}"/>
              </a:ext>
            </a:extLst>
          </p:cNvPr>
          <p:cNvSpPr txBox="1"/>
          <p:nvPr/>
        </p:nvSpPr>
        <p:spPr>
          <a:xfrm>
            <a:off x="4241431" y="1600098"/>
            <a:ext cx="4902569" cy="461665"/>
          </a:xfrm>
          <a:prstGeom prst="rect">
            <a:avLst/>
          </a:prstGeom>
          <a:noFill/>
        </p:spPr>
        <p:txBody>
          <a:bodyPr wrap="square" rtlCol="0">
            <a:spAutoFit/>
          </a:bodyPr>
          <a:lstStyle/>
          <a:p>
            <a:r>
              <a:rPr lang="en-US" sz="2400" dirty="0">
                <a:solidFill>
                  <a:schemeClr val="bg1"/>
                </a:solidFill>
              </a:rPr>
              <a:t>Data Understanding</a:t>
            </a:r>
            <a:endParaRPr lang="en-IN" sz="2400" dirty="0">
              <a:solidFill>
                <a:schemeClr val="bg1"/>
              </a:solidFill>
            </a:endParaRPr>
          </a:p>
        </p:txBody>
      </p:sp>
      <p:sp>
        <p:nvSpPr>
          <p:cNvPr id="40" name="TextBox 39">
            <a:extLst>
              <a:ext uri="{FF2B5EF4-FFF2-40B4-BE49-F238E27FC236}">
                <a16:creationId xmlns:a16="http://schemas.microsoft.com/office/drawing/2014/main" id="{3DF78065-6C26-4C2C-F135-BF97FB4B2069}"/>
              </a:ext>
            </a:extLst>
          </p:cNvPr>
          <p:cNvSpPr txBox="1"/>
          <p:nvPr/>
        </p:nvSpPr>
        <p:spPr>
          <a:xfrm>
            <a:off x="6070806" y="3142342"/>
            <a:ext cx="4902569" cy="461665"/>
          </a:xfrm>
          <a:prstGeom prst="rect">
            <a:avLst/>
          </a:prstGeom>
          <a:noFill/>
        </p:spPr>
        <p:txBody>
          <a:bodyPr wrap="square" rtlCol="0">
            <a:spAutoFit/>
          </a:bodyPr>
          <a:lstStyle/>
          <a:p>
            <a:r>
              <a:rPr lang="en-US" sz="2400" dirty="0">
                <a:solidFill>
                  <a:schemeClr val="bg1"/>
                </a:solidFill>
              </a:rPr>
              <a:t>Data Cleaning</a:t>
            </a:r>
            <a:endParaRPr lang="en-IN" sz="2400" dirty="0">
              <a:solidFill>
                <a:schemeClr val="bg1"/>
              </a:solidFill>
            </a:endParaRPr>
          </a:p>
        </p:txBody>
      </p:sp>
      <p:sp>
        <p:nvSpPr>
          <p:cNvPr id="41" name="TextBox 40">
            <a:extLst>
              <a:ext uri="{FF2B5EF4-FFF2-40B4-BE49-F238E27FC236}">
                <a16:creationId xmlns:a16="http://schemas.microsoft.com/office/drawing/2014/main" id="{59810251-B151-5179-663E-6BFC936A718B}"/>
              </a:ext>
            </a:extLst>
          </p:cNvPr>
          <p:cNvSpPr txBox="1"/>
          <p:nvPr/>
        </p:nvSpPr>
        <p:spPr>
          <a:xfrm>
            <a:off x="7904336" y="4807348"/>
            <a:ext cx="4902569" cy="461665"/>
          </a:xfrm>
          <a:prstGeom prst="rect">
            <a:avLst/>
          </a:prstGeom>
          <a:noFill/>
        </p:spPr>
        <p:txBody>
          <a:bodyPr wrap="square" rtlCol="0">
            <a:spAutoFit/>
          </a:bodyPr>
          <a:lstStyle/>
          <a:p>
            <a:r>
              <a:rPr lang="en-US" sz="2400" dirty="0">
                <a:solidFill>
                  <a:schemeClr val="bg1"/>
                </a:solidFill>
              </a:rPr>
              <a:t>Data Modelling</a:t>
            </a:r>
            <a:endParaRPr lang="en-IN" sz="2400" dirty="0">
              <a:solidFill>
                <a:schemeClr val="bg1"/>
              </a:solidFill>
            </a:endParaRPr>
          </a:p>
        </p:txBody>
      </p:sp>
      <p:sp>
        <p:nvSpPr>
          <p:cNvPr id="42" name="TextBox 41">
            <a:extLst>
              <a:ext uri="{FF2B5EF4-FFF2-40B4-BE49-F238E27FC236}">
                <a16:creationId xmlns:a16="http://schemas.microsoft.com/office/drawing/2014/main" id="{621D2DC9-6310-4D90-D604-CCF539EF83D9}"/>
              </a:ext>
            </a:extLst>
          </p:cNvPr>
          <p:cNvSpPr txBox="1"/>
          <p:nvPr/>
        </p:nvSpPr>
        <p:spPr>
          <a:xfrm>
            <a:off x="9835116" y="6317984"/>
            <a:ext cx="4902569" cy="461665"/>
          </a:xfrm>
          <a:prstGeom prst="rect">
            <a:avLst/>
          </a:prstGeom>
          <a:noFill/>
        </p:spPr>
        <p:txBody>
          <a:bodyPr wrap="square" rtlCol="0">
            <a:spAutoFit/>
          </a:bodyPr>
          <a:lstStyle/>
          <a:p>
            <a:r>
              <a:rPr lang="en-US" sz="2400" dirty="0">
                <a:solidFill>
                  <a:schemeClr val="bg1"/>
                </a:solidFill>
              </a:rPr>
              <a:t>Data Analysis</a:t>
            </a:r>
          </a:p>
        </p:txBody>
      </p:sp>
      <p:sp>
        <p:nvSpPr>
          <p:cNvPr id="43" name="TextBox 42">
            <a:extLst>
              <a:ext uri="{FF2B5EF4-FFF2-40B4-BE49-F238E27FC236}">
                <a16:creationId xmlns:a16="http://schemas.microsoft.com/office/drawing/2014/main" id="{F6F007AC-8B3A-F3D9-E243-FBE068A3AE1C}"/>
              </a:ext>
            </a:extLst>
          </p:cNvPr>
          <p:cNvSpPr txBox="1"/>
          <p:nvPr/>
        </p:nvSpPr>
        <p:spPr>
          <a:xfrm>
            <a:off x="11578642" y="8068110"/>
            <a:ext cx="4902569" cy="461665"/>
          </a:xfrm>
          <a:prstGeom prst="rect">
            <a:avLst/>
          </a:prstGeom>
          <a:noFill/>
        </p:spPr>
        <p:txBody>
          <a:bodyPr wrap="square" rtlCol="0">
            <a:spAutoFit/>
          </a:bodyPr>
          <a:lstStyle/>
          <a:p>
            <a:r>
              <a:rPr lang="en-US" sz="2400" dirty="0">
                <a:solidFill>
                  <a:schemeClr val="bg1"/>
                </a:solidFill>
              </a:rPr>
              <a:t>Uncover Insights</a:t>
            </a:r>
            <a:endParaRPr lang="en-IN" sz="240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53226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555213" y="-1313930"/>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IN"/>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35" name="TextBox 34">
            <a:extLst>
              <a:ext uri="{FF2B5EF4-FFF2-40B4-BE49-F238E27FC236}">
                <a16:creationId xmlns:a16="http://schemas.microsoft.com/office/drawing/2014/main" id="{B957C395-FEBF-7EB3-A050-03CE9459B371}"/>
              </a:ext>
            </a:extLst>
          </p:cNvPr>
          <p:cNvSpPr txBox="1"/>
          <p:nvPr/>
        </p:nvSpPr>
        <p:spPr>
          <a:xfrm>
            <a:off x="12058664" y="1631133"/>
            <a:ext cx="5724728" cy="1015663"/>
          </a:xfrm>
          <a:prstGeom prst="rect">
            <a:avLst/>
          </a:prstGeom>
          <a:noFill/>
        </p:spPr>
        <p:txBody>
          <a:bodyPr wrap="square" rtlCol="0">
            <a:spAutoFit/>
          </a:bodyPr>
          <a:lstStyle/>
          <a:p>
            <a:r>
              <a:rPr lang="en-US" sz="3000" b="1" dirty="0">
                <a:latin typeface="+mj-lt"/>
              </a:rPr>
              <a:t>Top-performing content categories for maximum user engagement</a:t>
            </a:r>
            <a:endParaRPr lang="en-IN" sz="3000" b="1" dirty="0">
              <a:latin typeface="+mj-lt"/>
            </a:endParaRPr>
          </a:p>
        </p:txBody>
      </p:sp>
      <p:sp>
        <p:nvSpPr>
          <p:cNvPr id="28" name="TextBox 27">
            <a:extLst>
              <a:ext uri="{FF2B5EF4-FFF2-40B4-BE49-F238E27FC236}">
                <a16:creationId xmlns:a16="http://schemas.microsoft.com/office/drawing/2014/main" id="{9D111771-D679-CC01-B763-3876E38722AA}"/>
              </a:ext>
            </a:extLst>
          </p:cNvPr>
          <p:cNvSpPr txBox="1"/>
          <p:nvPr/>
        </p:nvSpPr>
        <p:spPr>
          <a:xfrm>
            <a:off x="12058664" y="3287902"/>
            <a:ext cx="5004388" cy="4093428"/>
          </a:xfrm>
          <a:prstGeom prst="rect">
            <a:avLst/>
          </a:prstGeom>
          <a:noFill/>
        </p:spPr>
        <p:txBody>
          <a:bodyPr wrap="square" rtlCol="0">
            <a:spAutoFit/>
          </a:bodyPr>
          <a:lstStyle/>
          <a:p>
            <a:r>
              <a:rPr lang="en-IN" sz="2600" dirty="0">
                <a:latin typeface="+mj-lt"/>
              </a:rPr>
              <a:t>Almost all the content categories and content types have similar percentage of sentiment distribution.</a:t>
            </a:r>
          </a:p>
          <a:p>
            <a:endParaRPr lang="en-IN" sz="2600" dirty="0">
              <a:latin typeface="+mj-lt"/>
            </a:endParaRPr>
          </a:p>
          <a:p>
            <a:r>
              <a:rPr lang="en-IN" sz="2600" dirty="0">
                <a:latin typeface="+mj-lt"/>
              </a:rPr>
              <a:t>56.2% of reaction types are considered as positive reaction, 32.1% is negative reaction and 12.5% is neutral reaction.</a:t>
            </a:r>
          </a:p>
          <a:p>
            <a:endParaRPr lang="en-IN" sz="2600" dirty="0">
              <a:latin typeface="+mj-lt"/>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9" name="Add-in 28" title="Microsoft Power BI">
                <a:extLst>
                  <a:ext uri="{FF2B5EF4-FFF2-40B4-BE49-F238E27FC236}">
                    <a16:creationId xmlns:a16="http://schemas.microsoft.com/office/drawing/2014/main" id="{C5CB094F-25B0-001E-7AE4-03042E0C2A00}"/>
                  </a:ext>
                </a:extLst>
              </p:cNvPr>
              <p:cNvGraphicFramePr>
                <a:graphicFrameLocks noGrp="1"/>
              </p:cNvGraphicFramePr>
              <p:nvPr>
                <p:extLst>
                  <p:ext uri="{D42A27DB-BD31-4B8C-83A1-F6EECF244321}">
                    <p14:modId xmlns:p14="http://schemas.microsoft.com/office/powerpoint/2010/main" val="646518060"/>
                  </p:ext>
                </p:extLst>
              </p:nvPr>
            </p:nvGraphicFramePr>
            <p:xfrm>
              <a:off x="2724116" y="1152902"/>
              <a:ext cx="8996914" cy="7615261"/>
            </p:xfrm>
            <a:graphic>
              <a:graphicData uri="http://schemas.microsoft.com/office/webextensions/webextension/2010/11">
                <we:webextensionref xmlns:we="http://schemas.microsoft.com/office/webextensions/webextension/2010/11" xmlns:r="http://schemas.openxmlformats.org/officeDocument/2006/relationships" r:id="rId7"/>
              </a:graphicData>
            </a:graphic>
          </p:graphicFrame>
        </mc:Choice>
        <mc:Fallback>
          <p:pic>
            <p:nvPicPr>
              <p:cNvPr id="29" name="Add-in 28" title="Microsoft Power BI">
                <a:extLst>
                  <a:ext uri="{FF2B5EF4-FFF2-40B4-BE49-F238E27FC236}">
                    <a16:creationId xmlns:a16="http://schemas.microsoft.com/office/drawing/2014/main" id="{C5CB094F-25B0-001E-7AE4-03042E0C2A00}"/>
                  </a:ext>
                </a:extLst>
              </p:cNvPr>
              <p:cNvPicPr>
                <a:picLocks noGrp="1" noRot="1" noChangeAspect="1" noMove="1" noResize="1" noEditPoints="1" noAdjustHandles="1" noChangeArrowheads="1" noChangeShapeType="1"/>
              </p:cNvPicPr>
              <p:nvPr/>
            </p:nvPicPr>
            <p:blipFill>
              <a:blip r:embed="rId8"/>
              <a:stretch>
                <a:fillRect/>
              </a:stretch>
            </p:blipFill>
            <p:spPr>
              <a:xfrm>
                <a:off x="2724116" y="1152902"/>
                <a:ext cx="8996914" cy="7615261"/>
              </a:xfrm>
              <a:prstGeom prst="rect">
                <a:avLst/>
              </a:prstGeom>
            </p:spPr>
          </p:pic>
        </mc:Fallback>
      </mc:AlternateContent>
      <p:sp>
        <p:nvSpPr>
          <p:cNvPr id="31" name="TextBox 30">
            <a:extLst>
              <a:ext uri="{FF2B5EF4-FFF2-40B4-BE49-F238E27FC236}">
                <a16:creationId xmlns:a16="http://schemas.microsoft.com/office/drawing/2014/main" id="{F9877627-7889-E6D5-C6FF-DA2EAE514B07}"/>
              </a:ext>
            </a:extLst>
          </p:cNvPr>
          <p:cNvSpPr txBox="1"/>
          <p:nvPr/>
        </p:nvSpPr>
        <p:spPr>
          <a:xfrm>
            <a:off x="12058664" y="8398831"/>
            <a:ext cx="1742914" cy="369332"/>
          </a:xfrm>
          <a:prstGeom prst="rect">
            <a:avLst/>
          </a:prstGeom>
          <a:noFill/>
        </p:spPr>
        <p:txBody>
          <a:bodyPr wrap="square" rtlCol="0">
            <a:spAutoFit/>
          </a:bodyPr>
          <a:lstStyle/>
          <a:p>
            <a:r>
              <a:rPr lang="en-IN" dirty="0">
                <a:hlinkClick r:id="rId9"/>
              </a:rPr>
              <a:t>Dashboard link</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341827"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1257300"/>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IN"/>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D5C12510-7B4E-22B7-235F-F652EAC3126C}"/>
              </a:ext>
            </a:extLst>
          </p:cNvPr>
          <p:cNvSpPr txBox="1"/>
          <p:nvPr/>
        </p:nvSpPr>
        <p:spPr>
          <a:xfrm>
            <a:off x="11820687" y="1492529"/>
            <a:ext cx="6088840" cy="1015663"/>
          </a:xfrm>
          <a:prstGeom prst="rect">
            <a:avLst/>
          </a:prstGeom>
          <a:noFill/>
        </p:spPr>
        <p:txBody>
          <a:bodyPr wrap="square" rtlCol="0">
            <a:spAutoFit/>
          </a:bodyPr>
          <a:lstStyle/>
          <a:p>
            <a:r>
              <a:rPr lang="en-US" sz="3000" b="1" dirty="0"/>
              <a:t>Ignite user engagement with strategic content release</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8" name="Add-in 27" title="Microsoft Power BI">
                <a:extLst>
                  <a:ext uri="{FF2B5EF4-FFF2-40B4-BE49-F238E27FC236}">
                    <a16:creationId xmlns:a16="http://schemas.microsoft.com/office/drawing/2014/main" id="{4948E203-B7E7-FCFC-8889-5AA65F864DA0}"/>
                  </a:ext>
                </a:extLst>
              </p:cNvPr>
              <p:cNvGraphicFramePr>
                <a:graphicFrameLocks noGrp="1"/>
              </p:cNvGraphicFramePr>
              <p:nvPr>
                <p:extLst>
                  <p:ext uri="{D42A27DB-BD31-4B8C-83A1-F6EECF244321}">
                    <p14:modId xmlns:p14="http://schemas.microsoft.com/office/powerpoint/2010/main" val="688321472"/>
                  </p:ext>
                </p:extLst>
              </p:nvPr>
            </p:nvGraphicFramePr>
            <p:xfrm>
              <a:off x="3141104" y="941535"/>
              <a:ext cx="8441296" cy="8324573"/>
            </p:xfrm>
            <a:graphic>
              <a:graphicData uri="http://schemas.microsoft.com/office/webextensions/webextension/2010/11">
                <we:webextensionref xmlns:we="http://schemas.microsoft.com/office/webextensions/webextension/2010/11" xmlns:r="http://schemas.openxmlformats.org/officeDocument/2006/relationships" r:id="rId7"/>
              </a:graphicData>
            </a:graphic>
          </p:graphicFrame>
        </mc:Choice>
        <mc:Fallback>
          <p:pic>
            <p:nvPicPr>
              <p:cNvPr id="28" name="Add-in 27" title="Microsoft Power BI">
                <a:extLst>
                  <a:ext uri="{FF2B5EF4-FFF2-40B4-BE49-F238E27FC236}">
                    <a16:creationId xmlns:a16="http://schemas.microsoft.com/office/drawing/2014/main" id="{4948E203-B7E7-FCFC-8889-5AA65F864DA0}"/>
                  </a:ext>
                </a:extLst>
              </p:cNvPr>
              <p:cNvPicPr>
                <a:picLocks noGrp="1" noRot="1" noChangeAspect="1" noMove="1" noResize="1" noEditPoints="1" noAdjustHandles="1" noChangeArrowheads="1" noChangeShapeType="1"/>
              </p:cNvPicPr>
              <p:nvPr/>
            </p:nvPicPr>
            <p:blipFill>
              <a:blip r:embed="rId8"/>
              <a:stretch>
                <a:fillRect/>
              </a:stretch>
            </p:blipFill>
            <p:spPr>
              <a:xfrm>
                <a:off x="3141104" y="941535"/>
                <a:ext cx="8441296" cy="8324573"/>
              </a:xfrm>
              <a:prstGeom prst="rect">
                <a:avLst/>
              </a:prstGeom>
            </p:spPr>
          </p:pic>
        </mc:Fallback>
      </mc:AlternateContent>
      <p:sp>
        <p:nvSpPr>
          <p:cNvPr id="30" name="TextBox 29">
            <a:extLst>
              <a:ext uri="{FF2B5EF4-FFF2-40B4-BE49-F238E27FC236}">
                <a16:creationId xmlns:a16="http://schemas.microsoft.com/office/drawing/2014/main" id="{D4EC1063-98CE-549C-61A5-77B3144B9CFE}"/>
              </a:ext>
            </a:extLst>
          </p:cNvPr>
          <p:cNvSpPr txBox="1"/>
          <p:nvPr/>
        </p:nvSpPr>
        <p:spPr>
          <a:xfrm>
            <a:off x="11820686" y="3021994"/>
            <a:ext cx="5004388" cy="4493538"/>
          </a:xfrm>
          <a:prstGeom prst="rect">
            <a:avLst/>
          </a:prstGeom>
          <a:noFill/>
        </p:spPr>
        <p:txBody>
          <a:bodyPr wrap="square" rtlCol="0">
            <a:spAutoFit/>
          </a:bodyPr>
          <a:lstStyle/>
          <a:p>
            <a:r>
              <a:rPr lang="en-IN" sz="2600" dirty="0">
                <a:latin typeface="+mj-lt"/>
              </a:rPr>
              <a:t>January, May and August counts more reactions from the users than other months for the top 5 content categories.</a:t>
            </a:r>
          </a:p>
          <a:p>
            <a:endParaRPr lang="en-IN" sz="2600" dirty="0">
              <a:latin typeface="+mj-lt"/>
            </a:endParaRPr>
          </a:p>
          <a:p>
            <a:r>
              <a:rPr lang="en-IN" sz="2600" dirty="0">
                <a:latin typeface="+mj-lt"/>
              </a:rPr>
              <a:t>The number of reactions from the user and the average score for each content category during a day and the week is similar for the top 5 content categories. </a:t>
            </a:r>
          </a:p>
          <a:p>
            <a:endParaRPr lang="en-IN" sz="2600" dirty="0">
              <a:latin typeface="+mj-lt"/>
            </a:endParaRPr>
          </a:p>
        </p:txBody>
      </p:sp>
      <p:sp>
        <p:nvSpPr>
          <p:cNvPr id="29" name="TextBox 28">
            <a:extLst>
              <a:ext uri="{FF2B5EF4-FFF2-40B4-BE49-F238E27FC236}">
                <a16:creationId xmlns:a16="http://schemas.microsoft.com/office/drawing/2014/main" id="{F385D4CE-7D70-4707-30BC-82373D69C3E5}"/>
              </a:ext>
            </a:extLst>
          </p:cNvPr>
          <p:cNvSpPr txBox="1"/>
          <p:nvPr/>
        </p:nvSpPr>
        <p:spPr>
          <a:xfrm>
            <a:off x="11796784" y="8774326"/>
            <a:ext cx="1742914" cy="369332"/>
          </a:xfrm>
          <a:prstGeom prst="rect">
            <a:avLst/>
          </a:prstGeom>
          <a:noFill/>
        </p:spPr>
        <p:txBody>
          <a:bodyPr wrap="square" rtlCol="0">
            <a:spAutoFit/>
          </a:bodyPr>
          <a:lstStyle/>
          <a:p>
            <a:r>
              <a:rPr lang="en-IN" dirty="0">
                <a:hlinkClick r:id="rId9"/>
              </a:rPr>
              <a:t>Dashboard link</a:t>
            </a:r>
            <a:endParaRPr lang="en-IN" dirty="0"/>
          </a:p>
        </p:txBody>
      </p:sp>
    </p:spTree>
    <p:extLst>
      <p:ext uri="{BB962C8B-B14F-4D97-AF65-F5344CB8AC3E}">
        <p14:creationId xmlns:p14="http://schemas.microsoft.com/office/powerpoint/2010/main" val="2472589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9837" y="6694134"/>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51033" y="3313268"/>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78846"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sp>
        <p:nvSpPr>
          <p:cNvPr id="21" name="TextBox 12">
            <a:extLst>
              <a:ext uri="{FF2B5EF4-FFF2-40B4-BE49-F238E27FC236}">
                <a16:creationId xmlns:a16="http://schemas.microsoft.com/office/drawing/2014/main" id="{19A1BE45-8301-44C6-A0D0-F8FDA800622F}"/>
              </a:ext>
            </a:extLst>
          </p:cNvPr>
          <p:cNvSpPr txBox="1"/>
          <p:nvPr/>
        </p:nvSpPr>
        <p:spPr>
          <a:xfrm>
            <a:off x="11595688" y="2298062"/>
            <a:ext cx="5677467" cy="312906"/>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17" name="TextBox 16">
            <a:extLst>
              <a:ext uri="{FF2B5EF4-FFF2-40B4-BE49-F238E27FC236}">
                <a16:creationId xmlns:a16="http://schemas.microsoft.com/office/drawing/2014/main" id="{CEA8D217-1BD8-A461-2BF2-36BC332B6D17}"/>
              </a:ext>
            </a:extLst>
          </p:cNvPr>
          <p:cNvSpPr txBox="1"/>
          <p:nvPr/>
        </p:nvSpPr>
        <p:spPr>
          <a:xfrm>
            <a:off x="11030644" y="2545126"/>
            <a:ext cx="6242511" cy="1815882"/>
          </a:xfrm>
          <a:prstGeom prst="rect">
            <a:avLst/>
          </a:prstGeom>
          <a:noFill/>
        </p:spPr>
        <p:txBody>
          <a:bodyPr wrap="square" rtlCol="0">
            <a:spAutoFit/>
          </a:bodyPr>
          <a:lstStyle/>
          <a:p>
            <a:r>
              <a:rPr lang="en-US" sz="2800" dirty="0"/>
              <a:t>Create more content on Healthy Eating, Animals, and Science to engage users. Create specific types of contents for each category to maximize user engagement.</a:t>
            </a:r>
            <a:endParaRPr lang="en-IN" sz="2800" dirty="0"/>
          </a:p>
        </p:txBody>
      </p:sp>
      <p:sp>
        <p:nvSpPr>
          <p:cNvPr id="18" name="TextBox 17">
            <a:extLst>
              <a:ext uri="{FF2B5EF4-FFF2-40B4-BE49-F238E27FC236}">
                <a16:creationId xmlns:a16="http://schemas.microsoft.com/office/drawing/2014/main" id="{353C444A-B28A-A30D-A0AD-138BAEB6C13B}"/>
              </a:ext>
            </a:extLst>
          </p:cNvPr>
          <p:cNvSpPr txBox="1"/>
          <p:nvPr/>
        </p:nvSpPr>
        <p:spPr>
          <a:xfrm>
            <a:off x="11030644" y="5925992"/>
            <a:ext cx="6242511" cy="1815882"/>
          </a:xfrm>
          <a:prstGeom prst="rect">
            <a:avLst/>
          </a:prstGeom>
          <a:noFill/>
        </p:spPr>
        <p:txBody>
          <a:bodyPr wrap="square" rtlCol="0">
            <a:spAutoFit/>
          </a:bodyPr>
          <a:lstStyle/>
          <a:p>
            <a:r>
              <a:rPr lang="en-US" sz="2800" dirty="0"/>
              <a:t>Using the insights Social Buzz can optimize the timing of the content release to increase engagement, leads to platform growth.</a:t>
            </a:r>
            <a:endParaRPr lang="en-IN" sz="2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0.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1.png"/></Relationships>
</file>

<file path=ppt/webextensions/webextension1.xml><?xml version="1.0" encoding="utf-8"?>
<we:webextension xmlns:we="http://schemas.microsoft.com/office/webextensions/webextension/2010/11" id="{83EE968A-658C-480E-A204-EB6A01B5B3D6}">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1Y3W/TMBD/Vyq/8BKhpGmahLetdAIJwbRO4wHxcLEvqTc3jhxnUKb975yddl+MUTbWTRMvUXw+n+/jd/7FOWNCto2C5UdYIHvDdrU+WYA5GUQsYPV1WZKkRR6KUQJDKMsyxxKHpKUbK3XdsjdnzIKp0B7JtgPlDJLwy9eAgVL7ULlRCarFgDVoWl2Dkj+wV6Ypazo8Dxh+b5Q24EzOLFh0Zk9JncbkSvQ6ph2BW3mKM+S2lx5go41djwPW9m/epetzzpjfcKJrC7Imw07GC4hHeSQiEcYZcl7kMXfyUiq7UimW0++NoXjO1mnZ85PpSKRQcp5SQsbjEGEUuaTYZeN0JhRBpY3koEjYm3PWjtYRDQO2Z/TC212VoCTNaW2lXbpNKNbBIRQKSXrojYbnlNLPczToV1EkQq6De++fzlNs2z4FXkV1ixszbjTTneF4gOXlwO9/TnXYN5qq5H1wucLaDlbBLGmePDgC1fkC0wYfJMVFIbrInJgWvdqp5YIK+8pr/0bnHYKy8+VgSvWuqztVZ1xizfFOnUPk81orXS3vVNvTWniFr+f06DF3JSsbZeu2Av05bQGb628TgyQRrpDB2RooO+IUKDzBbnqzU1UGK1gXePoorh5qC2pwgOC7ZDDj2vQ6e129apzwV+9d6lqqm1o18WV39UBlXHUtpR/FLpjJHIx1p0VxTL3oWopWayPQ7C49SN9Ks25Saorpc02Cg35//tDS4ysHzUWZN+64+2HIgTZgWSxiTicOEGbiOIujtEx+f2K9aJCBES8CV04k4nCUZ5hynqVZlIwzDtmGRDRK8ixP0nFYJFkUD6M8SkYPIyJ+lYgmCqFGsWUu4tvjogtWeF5kNemU7Qz+M766XseHUNZ1SD26Tx5wT02hG3n6/u2N9k4ewp29g7fS57/mob+pQ09DWCDGIEKIkjRLwjwepuNnQUNbLNTz4J97B9wTT4TDLB/nmBcpZgJynm3wPbGlE2BGrssFPdp79r+Rdr5AK/2d7gOWdpu5vyB+uz7AbuDtQFZz7xF9GTQopqc9yJ4GKX/01jvprvVu8ImWgdUEivgendNIfNit4H9dt1HXx7jxbN7vjmc81VxChC3QVP7HkO5s29AVaJ+MeS+a3opEr0fHANTCodG/+w/eW76x/E8p5rfxu/0Es/3GJRQTAAA=&quot;"/>
    <we:property name="creatorSessionId" value="&quot;aedc7334-3e64-4809-aa05-aa363f1463bc&quot;"/>
    <we:property name="creatorTenantId" value="&quot;7a13c7cd-2120-483f-9e0f-5baf98076b1b&quot;"/>
    <we:property name="creatorUserId" value="&quot;10032002D84E9E6A&quot;"/>
    <we:property name="datasetId" value="&quot;1df1d2cd-9b41-4864-a7f7-7fc6844ef988&quot;"/>
    <we:property name="embedUrl" value="&quot;/reportEmbed?reportId=b34aa41c-8fe8-4ebd-a33d-f714f038b5b8&amp;config=eyJjbHVzdGVyVXJsIjoiaHR0cHM6Ly9XQUJJLVNPVVRILUVBU1QtQVNJQS1DLVBSSU1BUlktcmVkaXJlY3QuYW5hbHlzaXMud2luZG93cy5uZXQiLCJlbWJlZEZlYXR1cmVzIjp7InVzYWdlTWV0cmljc1ZOZXh0Ijp0cnVlfX0%3D&amp;disableSensitivityBanner=true&quot;"/>
    <we:property name="initialStateBookmark" value="&quot;H4sIAAAAAAAAA+1Y3W/TMBD/Vyq/8BKhpmmaZG9d6QTiY1M7jQc0oat9Sb25ceQ4gzLtf+fstPtijLKxMiFeovh8Pt/H7/yLc86ErCsFyw+wQLbDdrU+XYA57YQsYOVKtr//9v1w8vbzh+H7MYl1ZaUua7ZzziyYAu2RrBtQzgIJPx0HDJQ6gMKNclA1BqxCU+sSlPyGrTJNWdPgRcDwa6W0AWdyasGiM3tG6jSmvcOXEe0I3MoznCK3rXSClTZ2PQ5Y3b55l27OOWN+w5EuLciSDDsZn0HUz0IRim6UIuezLOJOnktlVyqz5fhrZSie83Ue9vxk0hcJ5JwneZ4NBl2EftgjF+yycjojiqDQRnJQJGzNOWtH64h6AdszeuHtrnKek+a4tNIu3SYUa+cQZgpJeuiNdi8opR/naNCvokiEXAf3xj+dp1jXbQq8imoWt2bcaKobw3GC+dXA739BdTgwmqrkfXC5wtJ2VsEsaZ48OALV+ALTBu8kxUUhusicmBa9GJZyQYV94bV/ovMaQdn5sjOmepfFvapTLrHkeK/OIfJ5qZUulveq7WktvMLxBT1azF3LykbZuqtAv05bwOb6y8ggSYQrZHC+BspQnAGFJ9htb4ZFYbCAdYHHT+LqobagOhME3yWdKdem1dlrylXjdH/03qWuprqpVRNfdVcLVMZVU1P6UeyCGc3BWHdazE6oF11L0WptBJrdpQfpK2nWTUpNMX6uSXDQb88fWnpy7aC5LPPGHfcwDDnQBiyNRMTpxAHCTBSlUZjk8c9PrH8aZGDEP4ErJxJRt5+lmHCeJmkYD1IO6YZE1I+zNIuTQXcWp2HUC7Mw7j+OiPh1IhophBLFlrmIb4+LLlnheZHVqFG2MfjH+OpmHR9DWTch9eQ+ecD9bQrdyNM3r261d/wY7mwdvJM+/zQP/U4dWhrCGWIEogthnKRxN4t6yeBZ0NAWC/U8+OfBAbfEE2IvzQYZZrMEUwEZTzf4ntjSCTAl1+WCHvUD+99IO1+glf5O9w5zu83cXxK/XR9gt/A2kcXce0RfBhWK8VkLsr+DlF96651013o32KdlYDWBInpA51QSH3cr+F/XbdT1KW48m/e74xlPNVcQYQs0hf8xpBtbV3QFOiBj3ouqtSLR69ExAKVwaPTv/oP3jm8s/1OK+U0In9J5dP8C96uKebe8d98BP09dXTUTAAA=&quot;"/>
    <we:property name="isFiltersActionButtonVisible" value="true"/>
    <we:property name="pageDisplayName" value="&quot;Top 5 Cont Catg&quot;"/>
    <we:property name="pptInsertionSessionID" value="&quot;0D21D04C-E054-4092-BE6A-9756F69AF57A&quot;"/>
    <we:property name="reportEmbeddedTime" value="&quot;2023-12-08T08:20:57.897Z&quot;"/>
    <we:property name="reportName" value="&quot;Social_Buzz_analysis&quot;"/>
    <we:property name="reportState" value="&quot;CONNECTED&quot;"/>
    <we:property name="reportUrl" value="&quot;/links/Hb2LWLG0A1?ctid=7a13c7cd-2120-483f-9e0f-5baf98076b1b&amp;pbi_source=linkShare&amp;bookmarkGuid=32475776-914d-4290-8443-d2115ea778b5&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F73442E6-135A-451C-B4CD-FE18B650CF9F}">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VYbW/bNhD+KwK/tAO8QS+2JfVbmjhogW4I4iDDMPTDiTzJbGlRoOisqpH/viMl5aVJnDRIhzT7Ylh3x+Nzbw8pbZmQbaOg+wPWyN6wt1p/XoP5HERswurrsjQuo1TMeJKHeVgmkOcwJSvdWKnrlr3ZMgumQnsq2w0o55CEf3+cMFDqCCr3VIJqccIaNK2uQcmv2BuTypoNnk8YfmmUNuBcLi1YdG7PyJyeCUr0W0I7ArfyDJfIbS89xkYbOzxnZTIPEwiTeSzyqYhnSZbRmrbXepj327tNPbB9XVuQNQFwsjSLxBQwxhChLLCYR5g6eSmVHUyKbvGlMRT3dkzfoVcWfApZUUwzLDFCnIkkSgmW7Rpns0+RVtpIDoqEvTvn7XSMPJ6wQ6PX3u9QKk6Wi9pK2zkHCqFGEZxAoZAUJ95veE7Z/3OFBv1CCkbIPmdb9t7/OrDYtn1mvInarL/RuKel3hiOx1hePngI51SyI6OpoD0MShfWNhji6UhPCE5BbXwv0AYfJIVGUbrgnJgWvdqr5Zp64JW3vsPmUGux0+AdgrKrLlhQ79TVTtMll1hz3GlzgnxVa6Wrzpt9PKefvj2vZOVB2bqjRvdnbsJW+p99gyQRrpaT7dgue+IMKADBfiCgE7nG1yta90vwa7Bp0QSEpJ+4R0HbqyqDFYztt/hRuI8HlMGSa9NrDzf1QBXRTeiuqi11jBqo6HL2+xli3GPbX4Gxju2KT8QbbtRpnTYCzdvOT86BNCMh0bAunmXsbhh78qRFn64w4kXXPZgDnqCJ3ExN2DwVUVLEAkHwkM9yyNL8bk59Ll02juv7g2+yPHvUcLyTRECGr7oPeIbqJsIL/U3VCOoUjOyPzYGdHxvlcLxc+GPXAj+gqCxV1ZtegeUVwaXAqYdg2F8IZidpXD/+/k+p+Z36aHVLbu5lJUWXkls56f75ftkZHZvtpcc5dk7PoukUU5FFdKkscyijKIe5eP4senFeeUDfQaS7COMJ8bn0vxbQPeQK9CLvEbfX5T+/RuyqQ9//MWQiS3gc0vsZvZnl87CY/0T9/2R3VTDip2muOy+pTiQgyXLOY4SYSjnnqeD8+Rf0e66FL6KYuwL2o+mklxGwNZrKH6N6Y9sGOB6Rbx9N0zuV6O2ofFALFMN//zHkltd0/z2J+W38Zv8CFrPVRs8SAAA=&quot;"/>
    <we:property name="creatorSessionId" value="&quot;7fc905cf-de41-45a3-9d5e-e921c7d41aad&quot;"/>
    <we:property name="creatorTenantId" value="&quot;7a13c7cd-2120-483f-9e0f-5baf98076b1b&quot;"/>
    <we:property name="creatorUserId" value="&quot;10032002D84E9E6A&quot;"/>
    <we:property name="datasetId" value="&quot;1df1d2cd-9b41-4864-a7f7-7fc6844ef988&quot;"/>
    <we:property name="embedUrl" value="&quot;/reportEmbed?reportId=b34aa41c-8fe8-4ebd-a33d-f714f038b5b8&amp;config=eyJjbHVzdGVyVXJsIjoiaHR0cHM6Ly9XQUJJLVNPVVRILUVBU1QtQVNJQS1DLVBSSU1BUlktcmVkaXJlY3QuYW5hbHlzaXMud2luZG93cy5uZXQiLCJlbWJlZEZlYXR1cmVzIjp7InVzYWdlTWV0cmljc1ZOZXh0Ijp0cnVlfX0%3D&amp;disableSensitivityBanner=true&quot;"/>
    <we:property name="initialStateBookmark" value="&quot;H4sIAAAAAAAAA+VYbU/bMBD+K5G/bJO6qUlKm/KtQNGmjYEoYpqmabrY19SbG0eOy8gq/vvOTgJsQHkRTMC+VM3d+fzc22MnSyZkWSioPsIc2Trb0PrHHMyPIGQdljey3d33O6P9998+jnbGJNaFlTov2fqSWTAZ2kNZLkA5DyT88rXDQKk9yNzTFFSJHVagKXUOSv7C2phU1izwpMPwuFDagHM5sWDRuT0ic3qmvcM3Me0I3MojnCC3tXQfC21s85xM4343hm7cj8SwJ6K1OEloTVlrPczr7d2mHtimzi3InAA42SAJRQ8wwi7CNMW0H+LAyadS2cYkrcbHhaG4l22+tr0y5T1I0rSX4BRDxDURhwOCZavC2WxSpJk2koMiYe3OeTtsI486bNvouffb1IaT5Ti30lbOgULIUQQHkCokxYH32z2h7H+aoUG/kIIRss7Zkr3zvw4slmWdGW+iFvO/NO5poheG4z5Ozx48hBMq2Z7RVNAaBqULcxs08VSkJwSHoBa+F2iDD5JCoyhdcE5Mi16McjmnHnjhra+w2dZarDR4i6DsrArG1Dt5ttJ0wiXmHFfaHCCf5VrprPJmX0/op27Pc1m5UbauqNH1meuwmf65aZAkwtWys2zbZSSOgAIQ7AEBHcg5vpzRulfB62BRogkIST1xd4I2yjKDGbTtN34o3PsNymDCtam124u8oYrwInRX1ZI6RjVUdDb79Qwx7rFtzsBYx3bpd+INN+q0ThuBZqPyk7MlTUtINKzjRxm7G8aaPGnR93OMeNp1N+aAe2giN1Md1h+IME4jgSB4l68NIRkMr+bUx9Jl7bi+2/ory2t3Go63kgjI8Fn1AY9QXUR4qr+oakEdgpH1sdmw812jbI6XU3/sj8C3KCpLVfWm52B5RXAmcOomGPYZwawkjT+Pv/8pNTvUR7NLcnMtKym6lFzKSdfP9/POaNtszz3OtnNqFh30cCCSkC6V0yFMw3AIffH4WfT0vPKAbkGkqwjjHvG59L8UUN3kCvQs7xGX1+WfXyNW1aHu/wgSkcQ86tL7Gb2ZDfvdtP+E+v/e7qpgxJNprisvqU4kIE6GnEcIEZWyzweC88df0NtcC59FMVcF7EfTSc8iYHM0mT9G9cKWBXDcI98+mqJ2KtHbUfkgFyia//5jyCWv6e6jEfN7UOakw3cz+wbbb7HiGMLvEgAA&quot;"/>
    <we:property name="isFiltersActionButtonVisible" value="true"/>
    <we:property name="isFooterCollapsed" value="true"/>
    <we:property name="pageDisplayName" value="&quot;User engagement&quot;"/>
    <we:property name="pptInsertionSessionID" value="&quot;001A7915-70FF-4F35-B542-B6A3DB8E324C&quot;"/>
    <we:property name="reportEmbeddedTime" value="&quot;2023-12-07T17:14:03.225Z&quot;"/>
    <we:property name="reportName" value="&quot;Social_Buzz_analysis&quot;"/>
    <we:property name="reportState" value="&quot;CONNECTED&quot;"/>
    <we:property name="reportUrl" value="&quot;/links/Hb2LWLG0A1?ctid=7a13c7cd-2120-483f-9e0f-5baf98076b1b&amp;pbi_source=linkShare&amp;bookmarkGuid=03784c2d-4f2b-4ea3-9112-398b0339ec63&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1855</TotalTime>
  <Words>478</Words>
  <Application>Microsoft Office PowerPoint</Application>
  <PresentationFormat>Custom</PresentationFormat>
  <Paragraphs>78</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Graphik Regular</vt:lpstr>
      <vt:lpstr>Clear Sans Regular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FNU LNU</cp:lastModifiedBy>
  <cp:revision>19</cp:revision>
  <dcterms:created xsi:type="dcterms:W3CDTF">2006-08-16T00:00:00Z</dcterms:created>
  <dcterms:modified xsi:type="dcterms:W3CDTF">2023-12-08T12:56:21Z</dcterms:modified>
  <dc:identifier>DAEhDyfaYKE</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2023-12-04T04:14:18Z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7a13c7cd-2120-483f-9e0f-5baf98076b1b</vt:lpwstr>
  </property>
  <property fmtid="{D5CDD505-2E9C-101B-9397-08002B2CF9AE}" pid="7" name="MSIP_Label_defa4170-0d19-0005-0004-bc88714345d2_ActionId">
    <vt:lpwstr>a2fb8d4b-71fe-49fd-a4c6-e8385db1e5d4</vt:lpwstr>
  </property>
  <property fmtid="{D5CDD505-2E9C-101B-9397-08002B2CF9AE}" pid="8" name="MSIP_Label_defa4170-0d19-0005-0004-bc88714345d2_ContentBits">
    <vt:lpwstr>0</vt:lpwstr>
  </property>
</Properties>
</file>